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2" r:id="rId3"/>
    <p:sldId id="270" r:id="rId4"/>
    <p:sldId id="257" r:id="rId5"/>
    <p:sldId id="283" r:id="rId6"/>
    <p:sldId id="285" r:id="rId7"/>
    <p:sldId id="286" r:id="rId8"/>
    <p:sldId id="287" r:id="rId9"/>
    <p:sldId id="260" r:id="rId10"/>
    <p:sldId id="288" r:id="rId11"/>
    <p:sldId id="289" r:id="rId12"/>
    <p:sldId id="290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4" r:id="rId24"/>
    <p:sldId id="302" r:id="rId25"/>
    <p:sldId id="303" r:id="rId26"/>
    <p:sldId id="305" r:id="rId27"/>
    <p:sldId id="306" r:id="rId28"/>
    <p:sldId id="307" r:id="rId29"/>
    <p:sldId id="308" r:id="rId30"/>
    <p:sldId id="309" r:id="rId31"/>
    <p:sldId id="3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D84EAF-C488-4968-AA2A-ECF31456982F}">
          <p14:sldIdLst>
            <p14:sldId id="256"/>
            <p14:sldId id="282"/>
            <p14:sldId id="270"/>
            <p14:sldId id="257"/>
            <p14:sldId id="283"/>
            <p14:sldId id="285"/>
            <p14:sldId id="286"/>
            <p14:sldId id="287"/>
            <p14:sldId id="260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4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 Z600" initials="HZ" lastIdx="0" clrIdx="0">
    <p:extLst>
      <p:ext uri="{19B8F6BF-5375-455C-9EA6-DF929625EA0E}">
        <p15:presenceInfo xmlns:p15="http://schemas.microsoft.com/office/powerpoint/2012/main" userId="HP Z6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A21"/>
    <a:srgbClr val="1D2226"/>
    <a:srgbClr val="131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84A38-5DA3-4567-9E45-BE333FAAD373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CD491-C6DA-4773-82CD-FD5FE19239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6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did some coding this summer?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CD491-C6DA-4773-82CD-FD5FE19239D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3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CD491-C6DA-4773-82CD-FD5FE19239D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1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2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8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9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9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7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8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7815F-2E7B-4B34-904B-5808BA237B6A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AFDE-70EB-4599-99D8-D0D8054E1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sb.edu/~sjmunn/" TargetMode="External"/><Relationship Id="rId2" Type="http://schemas.openxmlformats.org/officeDocument/2006/relationships/hyperlink" Target="mailto:sjmunn@cs.ucsb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eing/osmnx-examples/blob/master/notebooks/17-street-network-orientations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111—Intro to Computational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Section Week 1</a:t>
            </a:r>
          </a:p>
        </p:txBody>
      </p:sp>
    </p:spTree>
    <p:extLst>
      <p:ext uri="{BB962C8B-B14F-4D97-AF65-F5344CB8AC3E}">
        <p14:creationId xmlns:p14="http://schemas.microsoft.com/office/powerpoint/2010/main" val="180039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.exe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/>
          <a:stretch/>
        </p:blipFill>
        <p:spPr>
          <a:xfrm>
            <a:off x="2649893" y="1430499"/>
            <a:ext cx="8137849" cy="5278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DA5A3-849B-4A3C-9B2C-9BF875C92B43}"/>
              </a:ext>
            </a:extLst>
          </p:cNvPr>
          <p:cNvSpPr txBox="1"/>
          <p:nvPr/>
        </p:nvSpPr>
        <p:spPr>
          <a:xfrm>
            <a:off x="2957804" y="5427501"/>
            <a:ext cx="419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Mindlessly hit “next” until it is greyed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8B226A-67BC-4263-9ACD-92A788894B27}"/>
              </a:ext>
            </a:extLst>
          </p:cNvPr>
          <p:cNvCxnSpPr>
            <a:cxnSpLocks/>
          </p:cNvCxnSpPr>
          <p:nvPr/>
        </p:nvCxnSpPr>
        <p:spPr>
          <a:xfrm flipV="1">
            <a:off x="5346441" y="4805265"/>
            <a:ext cx="1278294" cy="622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6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</a:t>
            </a:r>
            <a:r>
              <a:rPr lang="en-US" dirty="0" err="1"/>
              <a:t>VScode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5" b="25633"/>
          <a:stretch/>
        </p:blipFill>
        <p:spPr>
          <a:xfrm>
            <a:off x="3303037" y="1430498"/>
            <a:ext cx="7484706" cy="49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1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Anaconda Navigator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4" r="83519"/>
          <a:stretch/>
        </p:blipFill>
        <p:spPr>
          <a:xfrm>
            <a:off x="1404257" y="2106608"/>
            <a:ext cx="2290665" cy="4602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8EA0C-47F0-435F-9BCD-9F59D7FA2EDB}"/>
              </a:ext>
            </a:extLst>
          </p:cNvPr>
          <p:cNvCxnSpPr>
            <a:cxnSpLocks/>
          </p:cNvCxnSpPr>
          <p:nvPr/>
        </p:nvCxnSpPr>
        <p:spPr>
          <a:xfrm flipH="1">
            <a:off x="3055761" y="1747286"/>
            <a:ext cx="957207" cy="773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DE6-6768-465F-9484-7D16AAAAFA64}"/>
              </a:ext>
            </a:extLst>
          </p:cNvPr>
          <p:cNvSpPr/>
          <p:nvPr/>
        </p:nvSpPr>
        <p:spPr>
          <a:xfrm>
            <a:off x="4012968" y="1303898"/>
            <a:ext cx="1627157" cy="54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F90B5-5FAB-4DEA-81DF-7A72D502075E}"/>
              </a:ext>
            </a:extLst>
          </p:cNvPr>
          <p:cNvSpPr/>
          <p:nvPr/>
        </p:nvSpPr>
        <p:spPr>
          <a:xfrm>
            <a:off x="1784311" y="5626359"/>
            <a:ext cx="1817305" cy="322246"/>
          </a:xfrm>
          <a:prstGeom prst="rect">
            <a:avLst/>
          </a:prstGeom>
          <a:solidFill>
            <a:srgbClr val="13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0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Jupyter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30499"/>
            <a:ext cx="9383486" cy="52782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8EA0C-47F0-435F-9BCD-9F59D7FA2EDB}"/>
              </a:ext>
            </a:extLst>
          </p:cNvPr>
          <p:cNvCxnSpPr>
            <a:cxnSpLocks/>
          </p:cNvCxnSpPr>
          <p:nvPr/>
        </p:nvCxnSpPr>
        <p:spPr>
          <a:xfrm flipH="1" flipV="1">
            <a:off x="4338735" y="3601617"/>
            <a:ext cx="1681952" cy="785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DE6-6768-465F-9484-7D16AAAAFA64}"/>
              </a:ext>
            </a:extLst>
          </p:cNvPr>
          <p:cNvSpPr/>
          <p:nvPr/>
        </p:nvSpPr>
        <p:spPr>
          <a:xfrm>
            <a:off x="6020687" y="420266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15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Directory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30499"/>
            <a:ext cx="9383486" cy="52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&gt; Python3 notebook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430499"/>
            <a:ext cx="9383484" cy="52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0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7977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0162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3CDC5-D5AB-4DC4-951B-08735641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Spatial Order: Street Network Orientation, Configuration, and Entropy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B4EA3-FC67-4A8E-B0CC-5822C6391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favorite visualization paper</a:t>
            </a:r>
          </a:p>
        </p:txBody>
      </p:sp>
    </p:spTree>
    <p:extLst>
      <p:ext uri="{BB962C8B-B14F-4D97-AF65-F5344CB8AC3E}">
        <p14:creationId xmlns:p14="http://schemas.microsoft.com/office/powerpoint/2010/main" val="358115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35C90D-69FF-4266-8095-DAEEEBDBA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407052"/>
            <a:ext cx="5486405" cy="6043895"/>
          </a:xfrm>
        </p:spPr>
      </p:pic>
    </p:spTree>
    <p:extLst>
      <p:ext uri="{BB962C8B-B14F-4D97-AF65-F5344CB8AC3E}">
        <p14:creationId xmlns:p14="http://schemas.microsoft.com/office/powerpoint/2010/main" val="86640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BAB5-1FA3-4B12-BDEC-C885DD1F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D2C2-44D8-4506-B429-FFAC0E3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Steven Munn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sjmunn@cs.ucsb.edu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https://www.cs.ucsb.edu/~sjmunn/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0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35C90D-69FF-4266-8095-DAEEEBDBA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407052"/>
            <a:ext cx="5486405" cy="6043894"/>
          </a:xfrm>
        </p:spPr>
      </p:pic>
    </p:spTree>
    <p:extLst>
      <p:ext uri="{BB962C8B-B14F-4D97-AF65-F5344CB8AC3E}">
        <p14:creationId xmlns:p14="http://schemas.microsoft.com/office/powerpoint/2010/main" val="287819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BF93-4AB1-48E2-B557-A826681C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Matplotlib Polar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698AB-BC23-4645-ACF9-7E0D2C7C7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6329" r="24229" b="20802"/>
          <a:stretch/>
        </p:blipFill>
        <p:spPr>
          <a:xfrm>
            <a:off x="838200" y="1690688"/>
            <a:ext cx="5411429" cy="42081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391D6-B5F0-496E-9829-6BF1FF139F82}"/>
              </a:ext>
            </a:extLst>
          </p:cNvPr>
          <p:cNvSpPr txBox="1"/>
          <p:nvPr/>
        </p:nvSpPr>
        <p:spPr>
          <a:xfrm>
            <a:off x="6488469" y="1798087"/>
            <a:ext cx="5214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Store orientation counts in a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 polar plot, bar angles = street orientations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300E5-22D1-40F0-80EC-ECA490CBA550}"/>
              </a:ext>
            </a:extLst>
          </p:cNvPr>
          <p:cNvSpPr txBox="1"/>
          <p:nvPr/>
        </p:nvSpPr>
        <p:spPr>
          <a:xfrm>
            <a:off x="6327894" y="3271521"/>
            <a:ext cx="586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code available at,</a:t>
            </a:r>
          </a:p>
          <a:p>
            <a:r>
              <a:rPr lang="en-US" sz="1000" dirty="0">
                <a:hlinkClick r:id="rId3"/>
              </a:rPr>
              <a:t>https://github.com/gboeing/osmnx-examples/blob/master/notebooks/17-street-network-orientations.ipynb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6217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DCA-22C1-4589-AFA8-90916255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 Styles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93039-592C-4FDE-98D8-E5E3E09AC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0856"/>
            <a:ext cx="4979534" cy="358221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51FB953-9027-48CE-8B5B-3E6573D8F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6" y="2200856"/>
            <a:ext cx="4976722" cy="35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DCA-22C1-4589-AFA8-90916255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Scripts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25EE7-8B93-43AE-9D53-AFF900BF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0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42199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0706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21A9-166B-46ED-8AB3-F767A4A2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is the Hacker’s Friend</a:t>
            </a:r>
          </a:p>
        </p:txBody>
      </p:sp>
    </p:spTree>
    <p:extLst>
      <p:ext uri="{BB962C8B-B14F-4D97-AF65-F5344CB8AC3E}">
        <p14:creationId xmlns:p14="http://schemas.microsoft.com/office/powerpoint/2010/main" val="48925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75904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4881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99F8-4F66-492F-9626-3F1FF939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Good Plots Helps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BC84-AFF4-48C4-8470-E552A3C4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6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8015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6106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BD4-C069-4A1F-AF77-6D3756CF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0D48-AF0B-4933-A768-A6A6F2F9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Install Anaconda on your computer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Witness the power of 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Survey debugging tools for </a:t>
            </a:r>
            <a:r>
              <a:rPr lang="en-US" dirty="0" err="1"/>
              <a:t>Jupyter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Grasp the importance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2806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C1C5-EFF7-45D3-8911-44725374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Anaconda?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A1EB706-9E3C-464A-BED8-AE02FA80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11" y="2141537"/>
            <a:ext cx="4163988" cy="435133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63485-675D-440A-8CBA-D3A2123B9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3058">
            <a:off x="5357694" y="4059996"/>
            <a:ext cx="2201314" cy="10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C1C5-EFF7-45D3-8911-44725374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Anaconda?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483D07-0EEE-4B74-8A65-221DF0790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4222">
            <a:off x="5310285" y="-57621"/>
            <a:ext cx="4762500" cy="320992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B7C6A-128B-4211-9971-157B90247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2429">
            <a:off x="5947488" y="588330"/>
            <a:ext cx="1384855" cy="690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60E7D8-E57D-4C63-A8AA-BE16787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69" y="3122827"/>
            <a:ext cx="7213532" cy="1803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8A3C0-3B1F-4A21-8D9F-D3946CF87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96" y="5355772"/>
            <a:ext cx="1995704" cy="7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6F17FC-D31A-40FD-91B5-3C75C908F2DF}"/>
              </a:ext>
            </a:extLst>
          </p:cNvPr>
          <p:cNvSpPr/>
          <p:nvPr/>
        </p:nvSpPr>
        <p:spPr>
          <a:xfrm>
            <a:off x="4374502" y="1569390"/>
            <a:ext cx="4386943" cy="4805314"/>
          </a:xfrm>
          <a:prstGeom prst="rect">
            <a:avLst/>
          </a:prstGeom>
          <a:ln w="2222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B60BC-4116-44BD-AFBC-9604B5E3D767}"/>
              </a:ext>
            </a:extLst>
          </p:cNvPr>
          <p:cNvSpPr txBox="1"/>
          <p:nvPr/>
        </p:nvSpPr>
        <p:spPr>
          <a:xfrm>
            <a:off x="4485327" y="1384625"/>
            <a:ext cx="18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Package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EC1C5-EFF7-45D3-8911-44725374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General Hierarchy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77D96-3A51-4B8E-935D-AB6180E9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12" y="1669872"/>
            <a:ext cx="1366973" cy="68195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787CEA4-AFE8-43A7-9747-EF62137FEF30}"/>
              </a:ext>
            </a:extLst>
          </p:cNvPr>
          <p:cNvGrpSpPr/>
          <p:nvPr/>
        </p:nvGrpSpPr>
        <p:grpSpPr>
          <a:xfrm>
            <a:off x="6916378" y="3002650"/>
            <a:ext cx="1568844" cy="1186118"/>
            <a:chOff x="8302686" y="2390068"/>
            <a:chExt cx="2794522" cy="24079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57ABCA-D1F8-454F-BC26-17F870FC2959}"/>
                </a:ext>
              </a:extLst>
            </p:cNvPr>
            <p:cNvSpPr/>
            <p:nvPr/>
          </p:nvSpPr>
          <p:spPr>
            <a:xfrm>
              <a:off x="8302686" y="2574833"/>
              <a:ext cx="2794522" cy="2223148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8F2D5-A292-451A-BB81-EB1B7E982E6E}"/>
                </a:ext>
              </a:extLst>
            </p:cNvPr>
            <p:cNvSpPr txBox="1"/>
            <p:nvPr/>
          </p:nvSpPr>
          <p:spPr>
            <a:xfrm>
              <a:off x="8413510" y="2390068"/>
              <a:ext cx="2683698" cy="58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0000"/>
                  </a:highlight>
                </a:rPr>
                <a:t>Applications/IDEs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F8FF11-66B0-4B76-BB03-32F52E5C7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12"/>
            <a:stretch/>
          </p:blipFill>
          <p:spPr>
            <a:xfrm>
              <a:off x="8472196" y="2737757"/>
              <a:ext cx="2239347" cy="1905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FBA31D-0E56-4D5B-BD13-41A4624D7DE8}"/>
              </a:ext>
            </a:extLst>
          </p:cNvPr>
          <p:cNvGrpSpPr/>
          <p:nvPr/>
        </p:nvGrpSpPr>
        <p:grpSpPr>
          <a:xfrm>
            <a:off x="4531849" y="2963509"/>
            <a:ext cx="1923422" cy="3108091"/>
            <a:chOff x="2096036" y="1690688"/>
            <a:chExt cx="2971802" cy="480218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B5E785-C4A8-4991-9DF6-A3DDB548A795}"/>
                </a:ext>
              </a:extLst>
            </p:cNvPr>
            <p:cNvSpPr/>
            <p:nvPr/>
          </p:nvSpPr>
          <p:spPr>
            <a:xfrm>
              <a:off x="2112362" y="3953317"/>
              <a:ext cx="2794522" cy="2539558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4EBC0E-89E6-4293-939B-62E1A28DB522}"/>
                </a:ext>
              </a:extLst>
            </p:cNvPr>
            <p:cNvSpPr txBox="1"/>
            <p:nvPr/>
          </p:nvSpPr>
          <p:spPr>
            <a:xfrm>
              <a:off x="2223187" y="3768553"/>
              <a:ext cx="1995704" cy="427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0000"/>
                  </a:highlight>
                </a:rPr>
                <a:t>Packages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AE1D18-65CD-47A0-9DFE-388FFC4C9DA8}"/>
                </a:ext>
              </a:extLst>
            </p:cNvPr>
            <p:cNvSpPr/>
            <p:nvPr/>
          </p:nvSpPr>
          <p:spPr>
            <a:xfrm>
              <a:off x="2112362" y="1875453"/>
              <a:ext cx="2794522" cy="1708334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60E7D8-E57D-4C63-A8AA-BE16787C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84" r="44747"/>
            <a:stretch/>
          </p:blipFill>
          <p:spPr>
            <a:xfrm>
              <a:off x="2598575" y="1976810"/>
              <a:ext cx="1574840" cy="15218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F8A3C0-3B1F-4A21-8D9F-D3946CF8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769" y="4145918"/>
              <a:ext cx="1995704" cy="7929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AD2D16-D829-4FE0-BAF2-950B6D9F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0"/>
            <a:stretch/>
          </p:blipFill>
          <p:spPr>
            <a:xfrm>
              <a:off x="2096036" y="4642757"/>
              <a:ext cx="2971802" cy="17083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313E2A-6CB1-4603-BE47-B708F5A050A2}"/>
                </a:ext>
              </a:extLst>
            </p:cNvPr>
            <p:cNvSpPr txBox="1"/>
            <p:nvPr/>
          </p:nvSpPr>
          <p:spPr>
            <a:xfrm>
              <a:off x="2223187" y="1690688"/>
              <a:ext cx="1847890" cy="427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0000"/>
                  </a:highlight>
                </a:rPr>
                <a:t>Interpreter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50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CCD8F6-50C8-410A-9977-2ABEEB45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Ubuntu 18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57821-33E6-456E-82C2-FDABB5912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demo..</a:t>
            </a:r>
          </a:p>
        </p:txBody>
      </p:sp>
    </p:spTree>
    <p:extLst>
      <p:ext uri="{BB962C8B-B14F-4D97-AF65-F5344CB8AC3E}">
        <p14:creationId xmlns:p14="http://schemas.microsoft.com/office/powerpoint/2010/main" val="208587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CCD8F6-50C8-410A-9977-2ABEEB45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Windows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57821-33E6-456E-82C2-FDABB5912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Surprisingly easy actually..</a:t>
            </a:r>
          </a:p>
        </p:txBody>
      </p:sp>
    </p:spTree>
    <p:extLst>
      <p:ext uri="{BB962C8B-B14F-4D97-AF65-F5344CB8AC3E}">
        <p14:creationId xmlns:p14="http://schemas.microsoft.com/office/powerpoint/2010/main" val="371881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49D2-DC50-4C6C-B6AA-9F168188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the Anaconda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2A93E-6ECB-4345-B30B-39BF75E7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30499"/>
            <a:ext cx="9383486" cy="527821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8EA0C-47F0-435F-9BCD-9F59D7FA2EDB}"/>
              </a:ext>
            </a:extLst>
          </p:cNvPr>
          <p:cNvCxnSpPr/>
          <p:nvPr/>
        </p:nvCxnSpPr>
        <p:spPr>
          <a:xfrm>
            <a:off x="3032449" y="4646645"/>
            <a:ext cx="1530220" cy="345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DE6-6768-465F-9484-7D16AAAAFA64}"/>
              </a:ext>
            </a:extLst>
          </p:cNvPr>
          <p:cNvSpPr/>
          <p:nvPr/>
        </p:nvSpPr>
        <p:spPr>
          <a:xfrm>
            <a:off x="1933879" y="4370619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45019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436</Words>
  <Application>Microsoft Office PowerPoint</Application>
  <PresentationFormat>Widescreen</PresentationFormat>
  <Paragraphs>87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CS 111—Intro to Computational Science</vt:lpstr>
      <vt:lpstr>About Me</vt:lpstr>
      <vt:lpstr>Discussion Section Objectives</vt:lpstr>
      <vt:lpstr>What is Anaconda?</vt:lpstr>
      <vt:lpstr>What is Anaconda?</vt:lpstr>
      <vt:lpstr>The General Hierarchy</vt:lpstr>
      <vt:lpstr>Installing Anaconda Ubuntu 18</vt:lpstr>
      <vt:lpstr>Installing Anaconda Windows 10</vt:lpstr>
      <vt:lpstr>Go to the Anaconda Website</vt:lpstr>
      <vt:lpstr>Open the .exe</vt:lpstr>
      <vt:lpstr>Skip VScode</vt:lpstr>
      <vt:lpstr>Find the Anaconda Navigator</vt:lpstr>
      <vt:lpstr>Find Jupyter</vt:lpstr>
      <vt:lpstr>Navigate to Your Directory</vt:lpstr>
      <vt:lpstr>New &gt; Python3 notebook</vt:lpstr>
      <vt:lpstr>Discussion Section Objectives</vt:lpstr>
      <vt:lpstr>Discussion Section Objectives</vt:lpstr>
      <vt:lpstr>Urban Spatial Order: Street Network Orientation, Configuration, and Entropy</vt:lpstr>
      <vt:lpstr>PowerPoint Presentation</vt:lpstr>
      <vt:lpstr>PowerPoint Presentation</vt:lpstr>
      <vt:lpstr>Just a Matplotlib Polar Plot</vt:lpstr>
      <vt:lpstr>Matplotlib Styles</vt:lpstr>
      <vt:lpstr>Simple Scripts</vt:lpstr>
      <vt:lpstr>Discussion Section Objectives</vt:lpstr>
      <vt:lpstr>Discussion Section Objectives</vt:lpstr>
      <vt:lpstr>Jupyter is the Hacker’s Friend</vt:lpstr>
      <vt:lpstr>Discussion Section Objectives</vt:lpstr>
      <vt:lpstr>Discussion Section Objectives</vt:lpstr>
      <vt:lpstr>Making Good Plots Helps Everyone</vt:lpstr>
      <vt:lpstr>Discussion Section Objectives</vt:lpstr>
      <vt:lpstr>Discussion Section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Z600</dc:creator>
  <cp:lastModifiedBy>HP Z600</cp:lastModifiedBy>
  <cp:revision>66</cp:revision>
  <dcterms:created xsi:type="dcterms:W3CDTF">2017-05-18T18:19:07Z</dcterms:created>
  <dcterms:modified xsi:type="dcterms:W3CDTF">2019-01-08T03:36:52Z</dcterms:modified>
</cp:coreProperties>
</file>